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4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07" r:id="rId20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06" Type="http://schemas.openxmlformats.org/officeDocument/2006/relationships/slide" Target="slides/slide9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1C908BB7-6F38-B55C-DB83-5B6919BAC4E5}"/>
              </a:ext>
            </a:extLst>
          </p:cNvPr>
          <p:cNvSpPr>
            <a:spLocks noChangeArrowheads="1" noTextEdit="1"/>
          </p:cNvSpPr>
          <p:nvPr>
            <p:ph type="sldImg"/>
          </p:nvPr>
        </p:nvSpPr>
        <p:spPr>
          <a:xfrm>
            <a:off x="1150938" y="692150"/>
            <a:ext cx="4556125" cy="3416300"/>
          </a:xfrm>
          <a:ln/>
        </p:spPr>
      </p:sp>
      <p:sp>
        <p:nvSpPr>
          <p:cNvPr id="128003" name="Rectangle 3">
            <a:extLst>
              <a:ext uri="{FF2B5EF4-FFF2-40B4-BE49-F238E27FC236}">
                <a16:creationId xmlns:a16="http://schemas.microsoft.com/office/drawing/2014/main" id="{2A7642A7-E51E-E5E9-7E9A-371A377702C2}"/>
              </a:ext>
            </a:extLst>
          </p:cNvPr>
          <p:cNvSpPr>
            <a:spLocks noGrp="1" noChangeArrowheads="1"/>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78.xml"/><Relationship Id="rId2" Type="http://schemas.openxmlformats.org/officeDocument/2006/relationships/notesSlide" Target="../notesSlides/notesSlide42.xml"/></Relationships>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52DF46F3-9D9B-2449-C252-C967694585BF}"/>
              </a:ext>
            </a:extLst>
          </p:cNvPr>
          <p:cNvSpPr>
            <a:spLocks noGrp="1" noChangeArrowheads="1"/>
          </p:cNvSpPr>
          <p:nvPr>
            <p:ph type="title"/>
          </p:nvPr>
        </p:nvSpPr>
        <p:spPr>
          <a:xfrm>
            <a:off x="1414463" y="152400"/>
            <a:ext cx="6316662" cy="920750"/>
          </a:xfrm>
        </p:spPr>
        <p:txBody>
          <a:bodyPr/>
          <a:lstStyle/>
          <a:p>
            <a:r>
              <a:rPr lang="en-US" altLang="zh-CN">
                <a:latin typeface="Helvetica" panose="020B0604020202020204" pitchFamily="34" charset="0"/>
                <a:ea typeface="宋体" panose="02010600030101010101" pitchFamily="2" charset="-122"/>
                <a:cs typeface="Times" panose="02020603050405020304" pitchFamily="18" charset="0"/>
              </a:rPr>
              <a:t>Software Futures</a:t>
            </a:r>
          </a:p>
        </p:txBody>
      </p:sp>
      <p:sp>
        <p:nvSpPr>
          <p:cNvPr id="126979" name="Rectangle 3">
            <a:extLst>
              <a:ext uri="{FF2B5EF4-FFF2-40B4-BE49-F238E27FC236}">
                <a16:creationId xmlns:a16="http://schemas.microsoft.com/office/drawing/2014/main" id="{C562E86E-3721-FE0F-7043-37A4485192FF}"/>
              </a:ext>
            </a:extLst>
          </p:cNvPr>
          <p:cNvSpPr>
            <a:spLocks noGrp="1" noChangeArrowheads="1"/>
          </p:cNvSpPr>
          <p:nvPr>
            <p:ph type="body" idx="1"/>
          </p:nvPr>
        </p:nvSpPr>
        <p:spPr>
          <a:xfrm>
            <a:off x="762000" y="1371600"/>
            <a:ext cx="8153400" cy="4419600"/>
          </a:xfrm>
        </p:spPr>
        <p:txBody>
          <a:bodyPr/>
          <a:lstStyle/>
          <a:p>
            <a:r>
              <a:rPr lang="en-US" altLang="zh-CN">
                <a:ea typeface="宋体" panose="02010600030101010101" pitchFamily="2" charset="-122"/>
              </a:rPr>
              <a:t>Compiler design/Run-time design</a:t>
            </a:r>
          </a:p>
          <a:p>
            <a:pPr lvl="1"/>
            <a:r>
              <a:rPr lang="en-US" altLang="zh-CN">
                <a:ea typeface="宋体" panose="02010600030101010101" pitchFamily="2" charset="-122"/>
              </a:rPr>
              <a:t>Computing across heterogeneous resources</a:t>
            </a:r>
          </a:p>
          <a:p>
            <a:pPr lvl="2"/>
            <a:r>
              <a:rPr lang="en-US" altLang="zh-CN">
                <a:ea typeface="宋体" panose="02010600030101010101" pitchFamily="2" charset="-122"/>
              </a:rPr>
              <a:t>disks, NICS,CPU, memory</a:t>
            </a:r>
          </a:p>
          <a:p>
            <a:pPr lvl="1"/>
            <a:r>
              <a:rPr lang="en-US" altLang="zh-CN">
                <a:ea typeface="宋体" panose="02010600030101010101" pitchFamily="2" charset="-122"/>
              </a:rPr>
              <a:t>Deeper and deeper memory hierarchy</a:t>
            </a:r>
          </a:p>
          <a:p>
            <a:pPr lvl="1"/>
            <a:r>
              <a:rPr lang="en-US" altLang="zh-CN">
                <a:ea typeface="宋体" panose="02010600030101010101" pitchFamily="2" charset="-122"/>
              </a:rPr>
              <a:t>High-level language to FPGA/VHDL</a:t>
            </a:r>
          </a:p>
          <a:p>
            <a:pPr lvl="1"/>
            <a:r>
              <a:rPr lang="en-US" altLang="zh-CN">
                <a:ea typeface="宋体" panose="02010600030101010101" pitchFamily="2" charset="-122"/>
              </a:rPr>
              <a:t>Explicit data management ( remember NEWS and HPF::Layout )</a:t>
            </a:r>
          </a:p>
          <a:p>
            <a:pPr lvl="1"/>
            <a:r>
              <a:rPr lang="en-US" altLang="zh-CN">
                <a:ea typeface="宋体" panose="02010600030101010101" pitchFamily="2" charset="-122"/>
              </a:rPr>
              <a:t>threading everywhere - even in the CPU</a:t>
            </a:r>
          </a:p>
          <a:p>
            <a:pPr lvl="1"/>
            <a:r>
              <a:rPr lang="en-US" altLang="zh-CN">
                <a:ea typeface="宋体" panose="02010600030101010101" pitchFamily="2" charset="-122"/>
              </a:rPr>
              <a:t>enable gray area between compile and run times</a:t>
            </a:r>
          </a:p>
          <a:p>
            <a:pPr lvl="2"/>
            <a:r>
              <a:rPr lang="en-US" altLang="zh-CN">
                <a:ea typeface="宋体" panose="02010600030101010101" pitchFamily="2" charset="-122"/>
              </a:rPr>
              <a:t>e.g., run-time compilation, telescoping compilers ( Kennedy )</a:t>
            </a:r>
          </a:p>
          <a:p>
            <a:r>
              <a:rPr lang="en-US" altLang="zh-CN">
                <a:ea typeface="宋体" panose="02010600030101010101" pitchFamily="2" charset="-122"/>
              </a:rPr>
              <a:t>Language trends</a:t>
            </a:r>
          </a:p>
          <a:p>
            <a:pPr lvl="1"/>
            <a:r>
              <a:rPr lang="en-US" altLang="zh-CN">
                <a:ea typeface="宋体" panose="02010600030101010101" pitchFamily="2" charset="-122"/>
              </a:rPr>
              <a:t>Fortran into C++ - happening now</a:t>
            </a:r>
          </a:p>
          <a:p>
            <a:pPr lvl="1"/>
            <a:r>
              <a:rPr lang="en-US" altLang="zh-CN">
                <a:ea typeface="宋体" panose="02010600030101010101" pitchFamily="2" charset="-122"/>
              </a:rPr>
              <a:t>C++  into Java- happening soon ( attacking from the bottom )</a:t>
            </a:r>
          </a:p>
          <a:p>
            <a:pPr lvl="1"/>
            <a:r>
              <a:rPr lang="en-US" altLang="zh-CN">
                <a:ea typeface="宋体" panose="02010600030101010101" pitchFamily="2" charset="-122"/>
              </a:rPr>
              <a:t>Java into ??? ( commodity directions? explicit language concurrency? )</a:t>
            </a:r>
          </a:p>
          <a:p>
            <a:r>
              <a:rPr lang="en-US" altLang="zh-CN">
                <a:ea typeface="宋体" panose="02010600030101010101" pitchFamily="2" charset="-122"/>
              </a:rPr>
              <a:t>Final thought:</a:t>
            </a:r>
          </a:p>
          <a:p>
            <a:pPr lvl="1"/>
            <a:r>
              <a:rPr lang="en-US" altLang="zh-CN">
                <a:ea typeface="宋体" panose="02010600030101010101" pitchFamily="2" charset="-122"/>
              </a:rPr>
              <a:t>Reynders 3 years from now: a C++ dinosaur… ;)</a:t>
            </a:r>
          </a:p>
          <a:p>
            <a:pPr lvl="2"/>
            <a:endParaRPr lang="en-US" altLang="zh-CN">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